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6" r:id="rId7"/>
    <p:sldId id="262" r:id="rId8"/>
    <p:sldId id="267" r:id="rId9"/>
    <p:sldId id="263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017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35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13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46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777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784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603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18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5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8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2D078-3026-4BE5-AAE9-FA12F1F574B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89B51-F7AB-4EB3-83D0-958B44652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2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ариса\Desktop\ОПЫ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19" y="4162867"/>
            <a:ext cx="6101269" cy="2571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745" y="301556"/>
            <a:ext cx="11459183" cy="3472775"/>
          </a:xfrm>
        </p:spPr>
        <p:txBody>
          <a:bodyPr>
            <a:normAutofit fontScale="90000"/>
          </a:bodyPr>
          <a:lstStyle/>
          <a:p>
            <a:r>
              <a:rPr lang="ru-RU" sz="8800" b="1" dirty="0" smtClean="0">
                <a:latin typeface="Bookman Old Style" pitchFamily="18" charset="0"/>
              </a:rPr>
              <a:t/>
            </a:r>
            <a:br>
              <a:rPr lang="ru-RU" sz="8800" b="1" dirty="0" smtClean="0">
                <a:latin typeface="Bookman Old Style" pitchFamily="18" charset="0"/>
              </a:rPr>
            </a:br>
            <a:r>
              <a:rPr lang="ru-RU" sz="8800" b="1" dirty="0" smtClean="0">
                <a:latin typeface="Bookman Old Style" pitchFamily="18" charset="0"/>
              </a:rPr>
              <a:t/>
            </a:r>
            <a:br>
              <a:rPr lang="ru-RU" sz="8800" b="1" dirty="0" smtClean="0">
                <a:latin typeface="Bookman Old Style" pitchFamily="18" charset="0"/>
              </a:rPr>
            </a:br>
            <a:r>
              <a:rPr lang="ru-RU" sz="8800" b="1" dirty="0" smtClean="0">
                <a:latin typeface="Bookman Old Style" pitchFamily="18" charset="0"/>
              </a:rPr>
              <a:t/>
            </a:r>
            <a:br>
              <a:rPr lang="ru-RU" sz="8800" b="1" dirty="0" smtClean="0">
                <a:latin typeface="Bookman Old Style" pitchFamily="18" charset="0"/>
              </a:rPr>
            </a:br>
            <a:r>
              <a:rPr lang="ru-RU" sz="8800" b="1" dirty="0" smtClean="0">
                <a:latin typeface="Bookman Old Style" pitchFamily="18" charset="0"/>
              </a:rPr>
              <a:t/>
            </a:r>
            <a:br>
              <a:rPr lang="ru-RU" sz="8800" b="1" dirty="0" smtClean="0"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Обобщен опыт работы по теме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  <a:t>«Инновационная педагогическая технология-</a:t>
            </a:r>
            <a:b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  <a:t>песочная </a:t>
            </a:r>
            <a:r>
              <a:rPr lang="ru-RU" sz="3600" b="1" u="sng" dirty="0" err="1" smtClean="0">
                <a:solidFill>
                  <a:srgbClr val="C00000"/>
                </a:solidFill>
                <a:latin typeface="Bookman Old Style" pitchFamily="18" charset="0"/>
              </a:rPr>
              <a:t>игротерапия</a:t>
            </a:r>
            <a:r>
              <a:rPr lang="ru-RU" sz="3600" b="1" u="sng" dirty="0" smtClean="0">
                <a:solidFill>
                  <a:srgbClr val="C00000"/>
                </a:solidFill>
                <a:latin typeface="Bookman Old Style" pitchFamily="18" charset="0"/>
              </a:rPr>
              <a:t>»</a:t>
            </a:r>
            <a:r>
              <a:rPr lang="ru-RU" sz="3600" b="1" u="sng" dirty="0" smtClean="0">
                <a:latin typeface="Bookman Old Style" pitchFamily="18" charset="0"/>
              </a:rPr>
              <a:t/>
            </a:r>
            <a:br>
              <a:rPr lang="ru-RU" sz="3600" b="1" u="sng" dirty="0" smtClean="0">
                <a:latin typeface="Bookman Old Style" pitchFamily="18" charset="0"/>
              </a:rPr>
            </a:br>
            <a:r>
              <a:rPr lang="ru-RU" sz="2700" b="1" dirty="0" smtClean="0">
                <a:latin typeface="Bookman Old Style" pitchFamily="18" charset="0"/>
              </a:rPr>
              <a:t>                      </a:t>
            </a: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          Архипова Лариса Николаевна: 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воспитатель </a:t>
            </a:r>
            <a:r>
              <a:rPr lang="en-US" sz="2000" b="1" dirty="0" smtClean="0">
                <a:solidFill>
                  <a:srgbClr val="002060"/>
                </a:solidFill>
                <a:latin typeface="Bookman Old Style" pitchFamily="18" charset="0"/>
              </a:rPr>
              <a:t>I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квалификационной категории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                     образование -высшее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          педагогический стаж - 35 лет</a:t>
            </a:r>
            <a:b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место работы- МБДОУ «Детский сад №44 «Звездочки» г.Новомосковск</a:t>
            </a:r>
            <a:r>
              <a:rPr lang="ru-RU" sz="2000" b="1" dirty="0" smtClean="0">
                <a:latin typeface="Bookman Old Style" pitchFamily="18" charset="0"/>
              </a:rPr>
              <a:t/>
            </a:r>
            <a:br>
              <a:rPr lang="ru-RU" sz="2000" b="1" dirty="0" smtClean="0">
                <a:latin typeface="Bookman Old Style" pitchFamily="18" charset="0"/>
              </a:rPr>
            </a:br>
            <a:r>
              <a:rPr lang="ru-RU" sz="2000" b="1" u="sng" dirty="0" smtClean="0">
                <a:latin typeface="Bookman Old Style" pitchFamily="18" charset="0"/>
              </a:rPr>
              <a:t/>
            </a:r>
            <a:br>
              <a:rPr lang="ru-RU" sz="2000" b="1" u="sng" dirty="0" smtClean="0">
                <a:latin typeface="Bookman Old Style" pitchFamily="18" charset="0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7209" y="3842426"/>
            <a:ext cx="8939720" cy="2791838"/>
          </a:xfrm>
        </p:spPr>
        <p:txBody>
          <a:bodyPr>
            <a:normAutofit/>
          </a:bodyPr>
          <a:lstStyle/>
          <a:p>
            <a:pPr algn="l"/>
            <a:r>
              <a:rPr lang="ru-RU" sz="4000" b="1" i="1" dirty="0" smtClean="0">
                <a:latin typeface="Bookman Old Style" pitchFamily="18" charset="0"/>
              </a:rPr>
              <a:t> 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«Сказки 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     Песочного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             человека»</a:t>
            </a:r>
            <a:b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s47.radikal.ru/i118/1005/ed/f3cbc4c7714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008" y="3375497"/>
            <a:ext cx="2334638" cy="328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 descr="C:\Users\Лариса\Desktop\ФФФФФФФФ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643" y="1530993"/>
            <a:ext cx="2564352" cy="2564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54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73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Самооценка обобщенного опыта работы: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826" y="982494"/>
            <a:ext cx="11760740" cy="51944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 -</a:t>
            </a:r>
            <a:r>
              <a:rPr lang="ru-RU" sz="1500" dirty="0" smtClean="0"/>
              <a:t>По утверждению психологов детские игры с песком являются весьма полезными, потому- что песчинки выступают в роли психотерапевтического релаксанта, а также способны забирать от человека непостижным образом часть негативной энергии. </a:t>
            </a:r>
          </a:p>
          <a:p>
            <a:pPr>
              <a:buNone/>
            </a:pPr>
            <a:r>
              <a:rPr lang="ru-RU" sz="1500" dirty="0" smtClean="0"/>
              <a:t>-Данный опыт </a:t>
            </a:r>
            <a:r>
              <a:rPr lang="ru-RU" sz="1500" b="1" dirty="0" smtClean="0"/>
              <a:t>разработан </a:t>
            </a:r>
            <a:r>
              <a:rPr lang="ru-RU" sz="1500" dirty="0" smtClean="0"/>
              <a:t>для коррекции эмоционально-волевой и познавательной сфер ребенка дошкольного возраста с использованием метода песочной </a:t>
            </a:r>
            <a:r>
              <a:rPr lang="ru-RU" sz="1500" dirty="0" err="1" smtClean="0"/>
              <a:t>игротерапии</a:t>
            </a:r>
            <a:r>
              <a:rPr lang="ru-RU" sz="1500" dirty="0" smtClean="0"/>
              <a:t>.</a:t>
            </a:r>
          </a:p>
          <a:p>
            <a:pPr>
              <a:buNone/>
            </a:pPr>
            <a:r>
              <a:rPr lang="ru-RU" sz="1500" b="1" dirty="0" smtClean="0"/>
              <a:t>Основная идея опыта </a:t>
            </a:r>
            <a:r>
              <a:rPr lang="ru-RU" sz="1500" dirty="0" smtClean="0"/>
              <a:t>– используя игры с песком, позитивно влиять на эмоциональное самочувствие детей, снизить уровень нервно-психического напряжения, стабилизировать внутреннее состояние, способствовать возникновению положительных эмоций. </a:t>
            </a:r>
          </a:p>
          <a:p>
            <a:pPr>
              <a:buNone/>
            </a:pPr>
            <a:r>
              <a:rPr lang="ru-RU" sz="1500" b="1" dirty="0" smtClean="0"/>
              <a:t> -Основной механизм реализации опыта: </a:t>
            </a:r>
            <a:r>
              <a:rPr lang="ru-RU" sz="1500" dirty="0" smtClean="0"/>
              <a:t>проведение серии регулярных игр и  занятий с песком . Предлагаемая форма работы позитивно влияет на эмоциональное самочувствие детей, снижает уровень нервно-психического напряжения, стабилизирует внутреннее состояние, способствует возникновению положительных эмоций.</a:t>
            </a:r>
          </a:p>
          <a:p>
            <a:pPr>
              <a:buNone/>
            </a:pPr>
            <a:r>
              <a:rPr lang="ru-RU" sz="1500" dirty="0" smtClean="0"/>
              <a:t>-</a:t>
            </a:r>
            <a:r>
              <a:rPr lang="ru-RU" sz="1500" b="1" dirty="0" smtClean="0"/>
              <a:t>Новизна опыта </a:t>
            </a:r>
            <a:r>
              <a:rPr lang="ru-RU" sz="1500" dirty="0" smtClean="0"/>
              <a:t>заключается в систематизации разных видов деятельности с песком .Эти виды деятельности  требуют от детей внимания, сообразительности, организованности, умения действовать, подчиняясь определенным условиям. Работа осуществляется не только с учетом возрастных и индивидуальных особенностей  дошкольников, но и с учетом  индивидуального развития каждого малыша .</a:t>
            </a:r>
          </a:p>
          <a:p>
            <a:pPr>
              <a:buFontTx/>
              <a:buChar char="-"/>
            </a:pPr>
            <a:r>
              <a:rPr lang="ru-RU" sz="1500" b="1" dirty="0" smtClean="0"/>
              <a:t>Трудоемкость опыта : </a:t>
            </a:r>
            <a:r>
              <a:rPr lang="ru-RU" sz="1500" dirty="0" smtClean="0"/>
              <a:t>опыт требует от педагога : постоянного совершенствования своего мастерства через посещение педагогических курсов;  изучение новинок методической литературы; изучение нормативно-правовой базы пособий и программ по данной теме;  разработка и изготовление игр; продолжать сотрудничество с родителями ; владеть современными технологиями; развивать умение делать творческий подход к развитию детей.</a:t>
            </a:r>
          </a:p>
          <a:p>
            <a:pPr>
              <a:buFontTx/>
              <a:buChar char="-"/>
            </a:pPr>
            <a:r>
              <a:rPr lang="ru-RU" sz="1500" b="1" dirty="0" smtClean="0"/>
              <a:t>Адресная направленность: </a:t>
            </a:r>
            <a:r>
              <a:rPr lang="ru-RU" sz="1500" dirty="0" smtClean="0"/>
              <a:t>опыт может быть использован педагогами ДОУ,;  полезен  для родителей ;  частично данный опыт можно использовать в деятельности педагога-психолога ДОУ;  немаловажно использование данного опыта в деятельности музыкального руководителя ДОУ, через музыкально-пальчиковые игры;  данный опыт можно использовать и в деятельности учителя-логопеда</a:t>
            </a:r>
            <a:r>
              <a:rPr lang="ru-RU" sz="15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87" y="1"/>
            <a:ext cx="11692647" cy="671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Материалы и оборудование для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Лариса\Desktop\ОПЫТ\DSC_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031" y="768483"/>
            <a:ext cx="4736004" cy="3412152"/>
          </a:xfrm>
          <a:prstGeom prst="rect">
            <a:avLst/>
          </a:prstGeom>
          <a:noFill/>
        </p:spPr>
      </p:pic>
      <p:pic>
        <p:nvPicPr>
          <p:cNvPr id="1027" name="Picture 3" descr="C:\Users\Лариса\Desktop\ОПЫТ\DSC_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587" y="739303"/>
            <a:ext cx="5522103" cy="3428520"/>
          </a:xfrm>
          <a:prstGeom prst="rect">
            <a:avLst/>
          </a:prstGeom>
          <a:noFill/>
        </p:spPr>
      </p:pic>
      <p:pic>
        <p:nvPicPr>
          <p:cNvPr id="1028" name="Picture 4" descr="C:\Users\Лариса\Desktop\ОПЫТ\267240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81" y="4304302"/>
            <a:ext cx="4705963" cy="2300779"/>
          </a:xfrm>
          <a:prstGeom prst="rect">
            <a:avLst/>
          </a:prstGeom>
          <a:noFill/>
        </p:spPr>
      </p:pic>
      <p:pic>
        <p:nvPicPr>
          <p:cNvPr id="1030" name="Picture 6" descr="C:\Users\Лариса\Desktop\ОПЫТ\f716dbedd7143179482d6290a6cdf7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2066" y="4299626"/>
            <a:ext cx="2558374" cy="2558374"/>
          </a:xfrm>
          <a:prstGeom prst="rect">
            <a:avLst/>
          </a:prstGeom>
          <a:noFill/>
        </p:spPr>
      </p:pic>
      <p:pic>
        <p:nvPicPr>
          <p:cNvPr id="1031" name="Picture 7" descr="C:\Users\Лариса\Desktop\ОПЫТ\pic_0636aefa77d8ff1_1024x3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99507" y="4445539"/>
            <a:ext cx="2935940" cy="217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3378"/>
            <a:ext cx="4324643" cy="703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859215" cy="16772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лья\Desktop\IMG_20211122_1628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4" y="596542"/>
            <a:ext cx="6313215" cy="4744715"/>
          </a:xfrm>
          <a:prstGeom prst="rect">
            <a:avLst/>
          </a:prstGeom>
          <a:noFill/>
        </p:spPr>
      </p:pic>
      <p:pic>
        <p:nvPicPr>
          <p:cNvPr id="7" name="Рисунок 6" descr="C:\Users\Наталья\Downloads\IMG_20211123_1153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481" y="242224"/>
            <a:ext cx="5321290" cy="543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049" y="1223889"/>
            <a:ext cx="3114822" cy="10857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9995" y="984739"/>
            <a:ext cx="3559126" cy="27431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esktop\Новая папка (2)\IMG_20211122_16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591" y="11901267"/>
            <a:ext cx="2667513" cy="2827608"/>
          </a:xfrm>
          <a:prstGeom prst="rect">
            <a:avLst/>
          </a:prstGeom>
          <a:noFill/>
        </p:spPr>
      </p:pic>
      <p:pic>
        <p:nvPicPr>
          <p:cNvPr id="5" name="Picture 2" descr="C:\Users\Наталья\Desktop\Новая папка (2)\IMG_20211122_163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6726" y="11676184"/>
            <a:ext cx="2667513" cy="2827608"/>
          </a:xfrm>
          <a:prstGeom prst="rect">
            <a:avLst/>
          </a:prstGeom>
          <a:noFill/>
        </p:spPr>
      </p:pic>
      <p:pic>
        <p:nvPicPr>
          <p:cNvPr id="7" name="Рисунок 6" descr="C:\Users\Наталья\Desktop\Новая папка (2)\IMG_20211122_163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03" y="213740"/>
            <a:ext cx="5633502" cy="63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лья\Desktop\Новая папка (2)\IMG_20211122_1635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6212" y="219144"/>
            <a:ext cx="5716581" cy="633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29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Актуальность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51" y="1196502"/>
            <a:ext cx="10984149" cy="498046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Bookman Old Style" pitchFamily="18" charset="0"/>
              </a:rPr>
              <a:t>  В последние годы в системе воспитания и обучения стала прослеживаться тенденция к интеллектуальному развитию ребенка, но при этом развитию эмоциональной сферы часто уделяют недостаточное внимание. </a:t>
            </a:r>
          </a:p>
          <a:p>
            <a:r>
              <a:rPr lang="ru-RU" b="1" dirty="0" smtClean="0">
                <a:latin typeface="Bookman Old Style" pitchFamily="18" charset="0"/>
              </a:rPr>
              <a:t>При решении этой проблемы одним из наиболее популярным методом психологической помощи является песочная </a:t>
            </a:r>
            <a:r>
              <a:rPr lang="ru-RU" b="1" dirty="0" err="1" smtClean="0">
                <a:latin typeface="Bookman Old Style" pitchFamily="18" charset="0"/>
              </a:rPr>
              <a:t>игротерапия</a:t>
            </a:r>
            <a:r>
              <a:rPr lang="ru-RU" b="1" dirty="0" smtClean="0">
                <a:latin typeface="Bookman Old Style" pitchFamily="18" charset="0"/>
              </a:rPr>
              <a:t>. Это очень интересная и эффективная инновационная  педагогическая  технология. </a:t>
            </a:r>
          </a:p>
          <a:p>
            <a:r>
              <a:rPr lang="ru-RU" b="1" dirty="0" smtClean="0">
                <a:latin typeface="Bookman Old Style" pitchFamily="18" charset="0"/>
              </a:rPr>
              <a:t>Притягательность данной технологии заключается в том, что комплексное развитие личности ребенка происходит через игру, близкую и понятную ему. </a:t>
            </a:r>
          </a:p>
          <a:p>
            <a:r>
              <a:rPr lang="ru-RU" b="1" dirty="0" smtClean="0">
                <a:latin typeface="Bookman Old Style" pitchFamily="18" charset="0"/>
              </a:rPr>
              <a:t>Игры с песком использую в качестве вспомогательного средства, позволяющего стимулировать ребенка, развить его сенсомоторные навыки, снизить эмоциональное напряжение, для повышения познавательной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57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842" y="126460"/>
            <a:ext cx="11254903" cy="8073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Теоретическое обоснование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2" descr="C:\Users\Лариса\Desktop\ОПЫТ\34243234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603" y="924127"/>
            <a:ext cx="1970537" cy="2057955"/>
          </a:xfrm>
          <a:prstGeom prst="rect">
            <a:avLst/>
          </a:prstGeom>
          <a:noFill/>
        </p:spPr>
      </p:pic>
      <p:pic>
        <p:nvPicPr>
          <p:cNvPr id="5" name="Picture 3" descr="C:\Users\Лариса\Desktop\ОПЫТ\1e8acdc917333ccd26a2c6f8997086b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4714" y="918941"/>
            <a:ext cx="1488036" cy="2077178"/>
          </a:xfrm>
          <a:prstGeom prst="rect">
            <a:avLst/>
          </a:prstGeom>
          <a:noFill/>
        </p:spPr>
      </p:pic>
      <p:pic>
        <p:nvPicPr>
          <p:cNvPr id="6" name="Picture 4" descr="C:\Users\Лариса\Desktop\ОПЫТ\1480919327_98347841897e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1287" y="918941"/>
            <a:ext cx="2533750" cy="2067450"/>
          </a:xfrm>
          <a:prstGeom prst="rect">
            <a:avLst/>
          </a:prstGeom>
          <a:noFill/>
        </p:spPr>
      </p:pic>
      <p:pic>
        <p:nvPicPr>
          <p:cNvPr id="7" name="Picture 5" descr="C:\Users\Лариса\Desktop\ОПЫТ\slide_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64493" y="889760"/>
            <a:ext cx="1842162" cy="2103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5643" y="3025302"/>
            <a:ext cx="116634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-Использование песка для отображения внутренних видений имеет длинную историю. Древние племена чертили защитные круги на земле и создавали различные рисунки из песка. Историческими и культурными параллелями песочной терапии являются рисунки на песке племен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Навахо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-Тибетские монахи издревле и по сей день практикуют создание разноцветного песка в течение нескольких недель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мандал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для достижения совершенства и духовной гармонии. Песок обладает сильными медитативными свойствами.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-В Китае, Индии и Японии сосуды с песком размещают около входа в дом. Каждый входящий и выходящий опускает руки в песок, чтобы очиститься от дурных мыслей и опасных чувств. Песок имеет очищающие энергетику свойства.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-История песочной терапии берет начало в 1929 г., когда английский детский психотерапевт Маргарет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Ловенфельд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Lowenfeld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1991) впервые применила песочницу в игровой психотерапии с детьми.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Ловенфельд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придавала большое значение тактильному контакту ребенка с песком и водой, дополнявшему проективную игру с различными предметами и куклами.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Юнгианская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песочная терапия была разработана швейцарским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юнгианским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детским психотерапевтом Дорой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Кальфф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после того, как в 1956 г.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Юнг посоветовал ей изучить песочную терапию в Лондоне лично у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Ловенфельд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Кальфф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шесть лет обучалась в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цюрихском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Институте Юнга. Она дополнила технику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Ловенфельд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юнгианским</a:t>
            </a:r>
            <a:r>
              <a:rPr lang="ru-RU" sz="14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подходом и своим глубоким знанием восточной философии.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Лариса\Desktop\ОПЫТ\3e7b83ad981ff6f092cbbfcd885d1bc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643" y="849561"/>
            <a:ext cx="3608961" cy="2107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282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2103"/>
            <a:ext cx="10515600" cy="93385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Цель и задачи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7864"/>
            <a:ext cx="10515600" cy="50290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Основная цель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ru-RU" sz="1800" b="1" dirty="0" smtClean="0">
                <a:latin typeface="Bookman Old Style" pitchFamily="18" charset="0"/>
              </a:rPr>
              <a:t>способствовать психическому и личностному росту ребенка через создание зоны ближайшего развития.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 В соответствии с этой целью формируются </a:t>
            </a:r>
            <a:r>
              <a:rPr lang="ru-RU" sz="1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задачи</a:t>
            </a:r>
            <a:r>
              <a:rPr lang="ru-RU" sz="1800" b="1" u="sng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*стабилизировать эмоциональное состояние ребенка;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*вызвать состояние покоя, чувство уверенности в себе, защищенности и возможности побыть самим собой;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*формировать позитивное отношение к своему «Я»;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*формировать позитивное отношение к сверстникам;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*развивать навыки социального поведения;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*совершенствовать умения и навыки практического общения, используя вербальные и невербальные средства;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</a:t>
            </a:r>
            <a:r>
              <a:rPr lang="en-US" sz="1800" b="1" dirty="0" smtClean="0">
                <a:latin typeface="Bookman Old Style" pitchFamily="18" charset="0"/>
              </a:rPr>
              <a:t>c</a:t>
            </a:r>
            <a:r>
              <a:rPr lang="ru-RU" sz="1800" b="1" dirty="0" err="1" smtClean="0">
                <a:latin typeface="Bookman Old Style" pitchFamily="18" charset="0"/>
              </a:rPr>
              <a:t>пособствовать</a:t>
            </a:r>
            <a:r>
              <a:rPr lang="ru-RU" sz="1800" b="1" dirty="0" smtClean="0">
                <a:latin typeface="Bookman Old Style" pitchFamily="18" charset="0"/>
              </a:rPr>
              <a:t> проявлению </a:t>
            </a:r>
            <a:r>
              <a:rPr lang="ru-RU" sz="1800" b="1" dirty="0" err="1" smtClean="0">
                <a:latin typeface="Bookman Old Style" pitchFamily="18" charset="0"/>
              </a:rPr>
              <a:t>эмпатии</a:t>
            </a:r>
            <a:r>
              <a:rPr lang="ru-RU" sz="1800" b="1" dirty="0" smtClean="0">
                <a:latin typeface="Bookman Old Style" pitchFamily="18" charset="0"/>
              </a:rPr>
              <a:t>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*развивать фантазию и образное мышление;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*побуждать детей к активным действиям и концентрации внимания;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*использовать метод песочной терапии в диагностических целях.</a:t>
            </a:r>
          </a:p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 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9227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99" y="175098"/>
            <a:ext cx="11848288" cy="10700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Этапы накопления и систематизации опыта: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97" y="1264595"/>
            <a:ext cx="11741285" cy="559340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  Подготовительную работу я начала  с изучения представленной методической литературы, авторских программ, </a:t>
            </a:r>
            <a:r>
              <a:rPr lang="ru-RU" sz="1600" b="1" dirty="0" err="1" smtClean="0">
                <a:latin typeface="Bookman Old Style" pitchFamily="18" charset="0"/>
              </a:rPr>
              <a:t>интернет-ресурсов</a:t>
            </a:r>
            <a:r>
              <a:rPr lang="ru-RU" sz="1600" b="1" dirty="0" smtClean="0">
                <a:latin typeface="Bookman Old Style" pitchFamily="18" charset="0"/>
              </a:rPr>
              <a:t> по данной проблематике, разработки картотеки  игр, упражнений, опытов, НОД для детей раннего и  младшего дошкольных возрастов.</a:t>
            </a:r>
          </a:p>
          <a:p>
            <a:r>
              <a:rPr lang="ru-RU" sz="1600" b="1" dirty="0" smtClean="0">
                <a:latin typeface="Bookman Old Style" pitchFamily="18" charset="0"/>
              </a:rPr>
              <a:t>    Для реализации намеченных задач мною были выделены разделы деятельности по направлениям песочной терапии.</a:t>
            </a:r>
          </a:p>
          <a:p>
            <a:r>
              <a:rPr lang="ru-RU" sz="1600" b="1" dirty="0" smtClean="0">
                <a:latin typeface="Bookman Old Style" pitchFamily="18" charset="0"/>
              </a:rPr>
              <a:t>   Далее, наблюдая за детьми в совместной деятельности, смогла выявить уровень их развития по данной теме, что помогло мне в планировании и организации работы с ними. Я разработала тематический план  с детьми младшего дошкольных возрастов, подобрала картотеку  игр, упражнений и опытов с песком оборудовала в группе  центр «Мир песка».  </a:t>
            </a:r>
          </a:p>
          <a:p>
            <a:r>
              <a:rPr lang="ru-RU" sz="1600" b="1" dirty="0" smtClean="0">
                <a:latin typeface="Bookman Old Style" pitchFamily="18" charset="0"/>
              </a:rPr>
              <a:t>   Постоянно  оформляю  наглядную агитацию  для  родителей воспитанников кроме того подготовила консультации для воспитателей с детьми в ДОУ), доклады к педагогическим советам), а также разработаны критерии мониторинга по  развитию познавательных и социально-коммуникативных навыков в играх с песком  у детей младшего дошкольного возраста.</a:t>
            </a:r>
          </a:p>
          <a:p>
            <a:r>
              <a:rPr lang="ru-RU" sz="1600" b="1" dirty="0" smtClean="0">
                <a:latin typeface="Bookman Old Style" pitchFamily="18" charset="0"/>
              </a:rPr>
              <a:t>   Провожу два занятия в месяц в первой  половине дня. Продолжительность занятия: 15 мин ( по подгруппам).</a:t>
            </a:r>
          </a:p>
          <a:p>
            <a:r>
              <a:rPr lang="ru-RU" sz="1600" b="1" dirty="0" smtClean="0">
                <a:latin typeface="Bookman Old Style" pitchFamily="18" charset="0"/>
              </a:rPr>
              <a:t>Большая работа ведется не только с детьми, но и с их родителями. В процессе индивидуальных бесед было выявлено, что родители имеют недостаточно знаний в  области психотерапии , поэтому для них намечены  следующие виды </a:t>
            </a:r>
            <a:r>
              <a:rPr lang="ru-RU" sz="1600" b="1" dirty="0" err="1" smtClean="0">
                <a:latin typeface="Bookman Old Style" pitchFamily="18" charset="0"/>
              </a:rPr>
              <a:t>работ:групповое</a:t>
            </a:r>
            <a:r>
              <a:rPr lang="ru-RU" sz="1600" b="1" dirty="0" smtClean="0">
                <a:latin typeface="Bookman Old Style" pitchFamily="18" charset="0"/>
              </a:rPr>
              <a:t> родительское собрание, консультации, папку-передвижку  «Игры с песком в летний период»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382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846"/>
          </a:xfrm>
        </p:spPr>
        <p:txBody>
          <a:bodyPr/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Технология реализации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753" y="642026"/>
            <a:ext cx="10836613" cy="104085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Bookman Old Style" pitchFamily="18" charset="0"/>
              </a:rPr>
              <a:t>                  Диагностический инструментарий:</a:t>
            </a:r>
          </a:p>
          <a:p>
            <a:pPr>
              <a:buNone/>
            </a:pPr>
            <a:r>
              <a:rPr lang="ru-RU" sz="5600" b="1" dirty="0" smtClean="0">
                <a:latin typeface="Bookman Old Style" pitchFamily="18" charset="0"/>
              </a:rPr>
              <a:t>Динамика развития познавательных и социально – коммуникативных навыков в играх  с песком </a:t>
            </a:r>
          </a:p>
          <a:p>
            <a:pPr>
              <a:buNone/>
            </a:pPr>
            <a:r>
              <a:rPr lang="ru-RU" sz="7200" b="1" dirty="0" smtClean="0">
                <a:latin typeface="Bookman Old Style" pitchFamily="18" charset="0"/>
              </a:rPr>
              <a:t>          детей ( от 3 до 4 лет)</a:t>
            </a:r>
            <a:r>
              <a:rPr lang="ru-RU" sz="7200" dirty="0" smtClean="0"/>
              <a:t>                                                          </a:t>
            </a:r>
            <a:r>
              <a:rPr lang="ru-RU" sz="7200" b="1" dirty="0" smtClean="0">
                <a:latin typeface="Bookman Old Style" pitchFamily="18" charset="0"/>
              </a:rPr>
              <a:t>детей ( от 4 до 5 лет)</a:t>
            </a:r>
            <a:r>
              <a:rPr lang="ru-RU" sz="72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2766" y="1809342"/>
          <a:ext cx="4601182" cy="4931928"/>
        </p:xfrm>
        <a:graphic>
          <a:graphicData uri="http://schemas.openxmlformats.org/drawingml/2006/table">
            <a:tbl>
              <a:tblPr/>
              <a:tblGrid>
                <a:gridCol w="2088498"/>
                <a:gridCol w="2512684"/>
              </a:tblGrid>
              <a:tr h="18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Игра и  упражнение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Умения  и навыки ребенка</a:t>
                      </a:r>
                      <a:endParaRPr lang="ru-RU" sz="10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Игра «печем куличики»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Сформированы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знания о свойствах песка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Постоянное наблюдение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Различает и называет предметы для игр с песком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«Цветные заборчики»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Умеет находить предметы по определенному признаку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Постоянное наблюдение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при экспериментировании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 результате экспериментирования устанавливает причинно-следственные связи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«Спрячь игрушки»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Ловко и уверенно выполняет действия с песком и мелкими предметами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«Во саду ли в огороде»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Сооружает элементарные постройки и обыгрывает их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«Узоры на песке»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Выполняет разнообразные прикосновения  к поверхности песка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Постоянное наблюдение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Эмоционально откликается на игру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«Сказочная страна»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Умеет играть рядом, не мешая друг другу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Постоянное наблюдение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Умеет выполнять действия по                                инструкции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« Оставляем необыкновенные следы»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Сопровождает речью игровые действия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«Путешествие  в песочную страну»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Сформированы знания о  правилах поведения в песочнице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021421" y="1828798"/>
          <a:ext cx="5272392" cy="4912469"/>
        </p:xfrm>
        <a:graphic>
          <a:graphicData uri="http://schemas.openxmlformats.org/drawingml/2006/table">
            <a:tbl>
              <a:tblPr/>
              <a:tblGrid>
                <a:gridCol w="2003450"/>
                <a:gridCol w="3268942"/>
              </a:tblGrid>
              <a:tr h="244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Игра и  упражнение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Умения  и навыки ребенка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Игра «Я пеку, пеку, пеку…»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Сформированы  знания о свойствах песка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Постоянное наблюдение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«Общим словом назови и запомни»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Умеет классифицировать предметы по определенному  признаку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«Чудесные превращения песка»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Развито пространственное мышление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1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Постоянное наблюдение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при экспериментировании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 результате экспериментирования устанавливает причинно-следственные связи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«Ковер самолет для Принцессы»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Понимает количественное и качественное соотношение предметов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                            «Козлик»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Сооружает элементарные постройки и обыгрывает 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8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«Чувственные ладошки»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Выполняет разнообразные прикосновения  к поверхности песка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Постоянное наблюдение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В самостоятельной игре присутствует сюжет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4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«Кто к нам приходил?»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Развито зрительное восприятие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Постоянное наблюдение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Умеет выполнять действия по инструкции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 Три медведя»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Умеет моделировать сказку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«Зимние забавы снеговика»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Calibri"/>
                          <a:cs typeface="Times New Roman"/>
                        </a:rPr>
                        <a:t>Значительно обогащен словарный запас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«В гостях у Песочных человечков»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Calibri"/>
                          <a:cs typeface="Times New Roman"/>
                        </a:rPr>
                        <a:t>Сформированы знания о  правилах поведения в песочнице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77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5175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Технология реализации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3932"/>
            <a:ext cx="10515600" cy="61576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              Методы </a:t>
            </a:r>
          </a:p>
          <a:p>
            <a:r>
              <a:rPr lang="ru-RU" sz="4800" b="1" i="1" dirty="0" smtClean="0">
                <a:latin typeface="Bookman Old Style" pitchFamily="18" charset="0"/>
              </a:rPr>
              <a:t>Наглядные методы включают в себя: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-наглядно - слуховые / слушание музыки в аудиозаписи;/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-наглядно - зрительные / дидактический материал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-сенсорно - моторные / обследование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-тактильно - мышечные / индивидуальная помощь, помощь других детей, *совместное выполнение, подражательное выполнение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-формы несловесной поддержки / улыбка, подбадривающее пожатие руки, мимоходное прижатие к себе, поглаживание по спине, голове, подмигивание, обнимание за плечи и т. д.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-элементы </a:t>
            </a:r>
            <a:r>
              <a:rPr lang="ru-RU" sz="4800" dirty="0" err="1" smtClean="0">
                <a:latin typeface="Bookman Old Style" pitchFamily="18" charset="0"/>
              </a:rPr>
              <a:t>психогимнастики</a:t>
            </a:r>
            <a:r>
              <a:rPr lang="ru-RU" sz="4800" dirty="0" smtClean="0">
                <a:latin typeface="Bookman Old Style" pitchFamily="18" charset="0"/>
              </a:rPr>
              <a:t> / релаксация, контактный массаж, дыхательные упражнения, тактильные обследования /.</a:t>
            </a:r>
          </a:p>
          <a:p>
            <a:r>
              <a:rPr lang="ru-RU" sz="4800" dirty="0" smtClean="0">
                <a:latin typeface="Bookman Old Style" pitchFamily="18" charset="0"/>
              </a:rPr>
              <a:t>    </a:t>
            </a:r>
            <a:r>
              <a:rPr lang="ru-RU" sz="4800" b="1" i="1" dirty="0" smtClean="0">
                <a:latin typeface="Bookman Old Style" pitchFamily="18" charset="0"/>
              </a:rPr>
              <a:t>Словесные методы: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-объяснение / краткое, четкое, эмоциональное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-указания /даются очень тихо, не отвлекая внимания других, обращены как ко всем детям, так и индивидуально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-вопросы / четкие, понятные. Этот словесный прием очень важен, он активизирует внимание, развивает мышление и память 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-пояснения, уточнения;</a:t>
            </a:r>
          </a:p>
          <a:p>
            <a:pPr>
              <a:buNone/>
            </a:pPr>
            <a:r>
              <a:rPr lang="ru-RU" sz="4800" i="1" dirty="0" smtClean="0">
                <a:latin typeface="Bookman Old Style" pitchFamily="18" charset="0"/>
              </a:rPr>
              <a:t>(Словесные приемы нежелательно использовать на фоне звучащей музыки.)</a:t>
            </a:r>
          </a:p>
          <a:p>
            <a:r>
              <a:rPr lang="ru-RU" sz="4800" dirty="0" smtClean="0">
                <a:latin typeface="Bookman Old Style" pitchFamily="18" charset="0"/>
              </a:rPr>
              <a:t>  </a:t>
            </a:r>
            <a:r>
              <a:rPr lang="ru-RU" sz="4800" b="1" i="1" dirty="0" smtClean="0">
                <a:latin typeface="Bookman Old Style" pitchFamily="18" charset="0"/>
              </a:rPr>
              <a:t>Практические методы: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-метод упражнений / связан с многократным выполнением практических действий; выбором дидактического материала/;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-игра / занятия носят игровое содержание, это помогает заинтересовать и активизировать детей, войти в коммуникативный контакт, </a:t>
            </a:r>
            <a:r>
              <a:rPr lang="ru-RU" sz="4800" dirty="0" err="1" smtClean="0">
                <a:latin typeface="Bookman Old Style" pitchFamily="18" charset="0"/>
              </a:rPr>
              <a:t>самореализовываться</a:t>
            </a:r>
            <a:r>
              <a:rPr lang="ru-RU" sz="4800" dirty="0" smtClean="0">
                <a:latin typeface="Bookman Old Style" pitchFamily="18" charset="0"/>
              </a:rPr>
              <a:t> в деятельности, стабилизировать внутреннее состояние, вызвать положительные эмоции /. </a:t>
            </a:r>
          </a:p>
          <a:p>
            <a:pPr>
              <a:buNone/>
            </a:pPr>
            <a:r>
              <a:rPr lang="ru-RU" sz="6400" b="1" dirty="0" smtClean="0">
                <a:latin typeface="Bookman Old Style" pitchFamily="18" charset="0"/>
              </a:rPr>
              <a:t>            Формы: 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-</a:t>
            </a:r>
            <a:r>
              <a:rPr lang="ru-RU" sz="4800" b="1" i="1" dirty="0" smtClean="0">
                <a:latin typeface="Bookman Old Style" pitchFamily="18" charset="0"/>
              </a:rPr>
              <a:t>Индивидуальные игры 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 Позитивно влияют на эмоциональное самочувствие детей, являются прекрасным средством для развития и саморазвития ребёнка.  </a:t>
            </a:r>
          </a:p>
          <a:p>
            <a:pPr>
              <a:buFontTx/>
              <a:buChar char="-"/>
            </a:pPr>
            <a:r>
              <a:rPr lang="ru-RU" sz="4800" b="1" i="1" dirty="0" smtClean="0">
                <a:latin typeface="Bookman Old Style" pitchFamily="18" charset="0"/>
              </a:rPr>
              <a:t>Групповые игры </a:t>
            </a:r>
          </a:p>
          <a:p>
            <a:pPr>
              <a:buNone/>
            </a:pPr>
            <a:r>
              <a:rPr lang="ru-RU" sz="4800" dirty="0" smtClean="0">
                <a:latin typeface="Bookman Old Style" pitchFamily="18" charset="0"/>
              </a:rPr>
              <a:t>Игры с песком в группе направлены в основном на развитие комму­никативных навыков, т.е. умения гармонично и эффективно общаться друг с другом, взаимодействовать.</a:t>
            </a:r>
            <a:r>
              <a:rPr lang="ru-RU" sz="4800" dirty="0" smtClean="0"/>
              <a:t> 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18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5371"/>
            <a:ext cx="10515600" cy="66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Результативность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464" y="690665"/>
            <a:ext cx="11958536" cy="616733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i="1" dirty="0" smtClean="0"/>
              <a:t>         </a:t>
            </a:r>
          </a:p>
          <a:p>
            <a:pPr>
              <a:buNone/>
            </a:pPr>
            <a:r>
              <a:rPr lang="ru-RU" b="1" i="1" dirty="0" smtClean="0">
                <a:latin typeface="Bookman Old Style" pitchFamily="18" charset="0"/>
              </a:rPr>
              <a:t>                                 </a:t>
            </a:r>
            <a:r>
              <a:rPr lang="ru-RU" sz="4900" b="1" i="1" dirty="0" smtClean="0">
                <a:latin typeface="Bookman Old Style" pitchFamily="18" charset="0"/>
              </a:rPr>
              <a:t>Уже на первом этапе занятия можно узнать очень многое о ребёнке:</a:t>
            </a:r>
            <a:endParaRPr lang="ru-RU" sz="49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состояние мелкой моторики (ловко, уверенно берет мелкие игрушки или роняет их, не может поставить одно звено деревца на другое и т. п.);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-уровень познавательного интереса (рассматривает набор игрушек, рас­спрашивает о незнакомых предме­тах, делится впечатлениями об уже знакомых игрушках и т. п.);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-уровень общей осведомленности (как много предметов из набора игрушек ему незнакомы);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</a:t>
            </a:r>
            <a:r>
              <a:rPr lang="ru-RU" sz="3400" b="1" dirty="0" err="1" smtClean="0">
                <a:latin typeface="Bookman Old Style" pitchFamily="18" charset="0"/>
              </a:rPr>
              <a:t>сформированность</a:t>
            </a:r>
            <a:r>
              <a:rPr lang="ru-RU" sz="3400" b="1" dirty="0" smtClean="0">
                <a:latin typeface="Bookman Old Style" pitchFamily="18" charset="0"/>
              </a:rPr>
              <a:t> понятий и уме­ние обобщать (игрушки на полках разложены по темам);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-личностные характеристики (темпе­рамент, тревожность, уверенность в себе, агрессивность, </a:t>
            </a:r>
            <a:r>
              <a:rPr lang="ru-RU" sz="3400" b="1" dirty="0" err="1" smtClean="0">
                <a:latin typeface="Bookman Old Style" pitchFamily="18" charset="0"/>
              </a:rPr>
              <a:t>сформированность</a:t>
            </a:r>
            <a:r>
              <a:rPr lang="ru-RU" sz="3400" b="1" dirty="0" smtClean="0">
                <a:latin typeface="Bookman Old Style" pitchFamily="18" charset="0"/>
              </a:rPr>
              <a:t> коммуникативных навыков в общении, общее эмоциональное состояние).</a:t>
            </a:r>
          </a:p>
          <a:p>
            <a:pPr>
              <a:buNone/>
            </a:pPr>
            <a:r>
              <a:rPr lang="ru-RU" sz="3400" b="1" i="1" dirty="0" smtClean="0">
                <a:latin typeface="Bookman Old Style" pitchFamily="18" charset="0"/>
              </a:rPr>
              <a:t>                  </a:t>
            </a:r>
          </a:p>
          <a:p>
            <a:pPr>
              <a:buNone/>
            </a:pPr>
            <a:r>
              <a:rPr lang="ru-RU" sz="4900" b="1" i="1" dirty="0" smtClean="0">
                <a:latin typeface="Bookman Old Style" pitchFamily="18" charset="0"/>
              </a:rPr>
              <a:t> В течение занятия, пока маленький волшебник строит свою сказочную страну, можно выяснить:</a:t>
            </a:r>
            <a:endParaRPr lang="ru-RU" sz="49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-уровень развития речи (звукопроизношение, грамматический строй речи, лексику), если ребенок гово­рящий;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-уровень развития игровой деятель­ности (игрушки просто набросаны в песочнице, присутствует простой сюжет или развитие сюжета);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-эмоциональное развитие (как вы­ражает эмоции, их адекватность ситуации, устойчивость);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-стиль семейных отношений (диалоги между героями);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уровень развития таких психических процессов, как произвольная и не­произвольная память (помнит ли, где стояли игрушки), восприятие формы, цвета, размера;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устойчивость и распределение вни­мания, работоспособность;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-воображение (сказочный сюжет, его развитие, разнообразие героев и т. п.).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sz="3400" b="1" i="1" dirty="0" smtClean="0">
                <a:latin typeface="Bookman Old Style" pitchFamily="18" charset="0"/>
              </a:rPr>
              <a:t>                    </a:t>
            </a:r>
            <a:r>
              <a:rPr lang="ru-RU" sz="5500" b="1" i="1" dirty="0" smtClean="0">
                <a:latin typeface="Bookman Old Style" pitchFamily="18" charset="0"/>
              </a:rPr>
              <a:t>В конце занятия воспитатель выясняет следующие качества ребёнка:</a:t>
            </a:r>
            <a:endParaRPr lang="ru-RU" sz="55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-уровень развития воли и целе­устремленности (убирает ли игруш­ки по местам, доводит ли дело до конца);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уровень развития памяти (где какая игрушка была) и внимания;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-умение обобщать (способность быстро находить подходящую полку для каждой игрушки), сообразитель­ность;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- на подгрупповых (2—4 человека) занятиях - уровень </a:t>
            </a:r>
            <a:r>
              <a:rPr lang="ru-RU" sz="3400" b="1" dirty="0" err="1" smtClean="0">
                <a:latin typeface="Bookman Old Style" pitchFamily="18" charset="0"/>
              </a:rPr>
              <a:t>сформированности</a:t>
            </a:r>
            <a:r>
              <a:rPr lang="ru-RU" sz="3400" b="1" dirty="0" smtClean="0">
                <a:latin typeface="Bookman Old Style" pitchFamily="18" charset="0"/>
              </a:rPr>
              <a:t> коммуникативных навыков, стиль общения со сверстниками.</a:t>
            </a:r>
          </a:p>
          <a:p>
            <a:pPr>
              <a:buNone/>
            </a:pPr>
            <a:r>
              <a:rPr lang="ru-RU" sz="3400" b="1" dirty="0" smtClean="0">
                <a:latin typeface="Bookman Old Style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187"/>
            <a:ext cx="10515600" cy="88521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Результативность  опыта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830" y="1157590"/>
            <a:ext cx="11605098" cy="499018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002060"/>
                </a:solidFill>
                <a:latin typeface="Bookman Old Style" pitchFamily="18" charset="0"/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Работа по теме «Использование песочницы в коррекции эмоционально-волевой и познавательной  сфер детей дошкольного возраста» позволяет достичь  следующих результатов: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*игра в песок позитивно влияет на эмоциональное самочувствие детей: снимает стрессовые состояния, снижает уровень нервно-психического напряжения, поднимает общий эмоциональный тонус, способствует возникновению положительных эмоций;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*дети, вновь поступившие в дошкольное учреждение, легче и быстрее адаптируются к новым условиям жизни;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*песочные игры позволяют получить опыт самостоятельного разрешения конфликтов, совместного преодоления трудностей, дети учатся слушать и слышат другого( формирование </a:t>
            </a:r>
            <a:r>
              <a:rPr lang="ru-RU" b="1" dirty="0" err="1" smtClean="0">
                <a:latin typeface="Bookman Old Style" pitchFamily="18" charset="0"/>
              </a:rPr>
              <a:t>эмпатии</a:t>
            </a:r>
            <a:r>
              <a:rPr lang="ru-RU" b="1" dirty="0" smtClean="0">
                <a:latin typeface="Bookman Old Style" pitchFamily="18" charset="0"/>
              </a:rPr>
              <a:t> );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*игры с песком и водой  позволяют формировать и развивать познавательный интерес, способность к логическому мышлению, формировать элементарные математические представления;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*в игре с песком и водой у детей формируются психические процессы: мышление, внимание, память, восприятие, речевые функции;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*в песочнице создаются дополнительные возможности развития сенсомоторных функций (особенно тактильной чувствительности);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*игровые упражнения с песком успешно используются в диагностических целях;</a:t>
            </a:r>
          </a:p>
          <a:p>
            <a:pPr>
              <a:buNone/>
            </a:pPr>
            <a:r>
              <a:rPr lang="ru-RU" b="1" dirty="0" smtClean="0">
                <a:latin typeface="Bookman Old Style" pitchFamily="18" charset="0"/>
              </a:rPr>
              <a:t>*программа опыта адресована педагогам дошкольных учреждений.</a:t>
            </a:r>
          </a:p>
          <a:p>
            <a:pPr marL="0" indent="0">
              <a:buNone/>
            </a:pPr>
            <a:endParaRPr lang="ru-RU" b="1" dirty="0" smtClean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1592</Words>
  <Application>Microsoft Office PowerPoint</Application>
  <PresentationFormat>Произвольный</PresentationFormat>
  <Paragraphs>165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Обобщен опыт работы по теме «Инновационная педагогическая технология- песочная игротерапия»                                                                                                                        Архипова Лариса Николаевна:                                                                        воспитатель I квалификационной категории                                                                                                            образование -высшее                                                                                               педагогический стаж - 35 лет                             место работы- МБДОУ «Детский сад №44 «Звездочки» г.Новомосковск  </vt:lpstr>
      <vt:lpstr>Актуальность</vt:lpstr>
      <vt:lpstr>Теоретическое обоснование опыта</vt:lpstr>
      <vt:lpstr>Цель и задачи опыта</vt:lpstr>
      <vt:lpstr>Этапы накопления и систематизации опыта:</vt:lpstr>
      <vt:lpstr>   Технология реализации опыта</vt:lpstr>
      <vt:lpstr>  Технология реализации опыта</vt:lpstr>
      <vt:lpstr>     Результативность опыта</vt:lpstr>
      <vt:lpstr>   Результативность  опыта</vt:lpstr>
      <vt:lpstr>Самооценка обобщенного опыта работы:</vt:lpstr>
      <vt:lpstr>  Материалы и оборудование для опыта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 опыт работа по теме «__________________»</dc:title>
  <dc:creator>Светлана Алексеевна Гайдукова</dc:creator>
  <cp:lastModifiedBy>Наталья</cp:lastModifiedBy>
  <cp:revision>32</cp:revision>
  <dcterms:created xsi:type="dcterms:W3CDTF">2018-10-25T08:33:36Z</dcterms:created>
  <dcterms:modified xsi:type="dcterms:W3CDTF">2021-11-23T09:04:32Z</dcterms:modified>
</cp:coreProperties>
</file>